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 snapToObjects="1">
      <p:cViewPr varScale="1">
        <p:scale>
          <a:sx n="90" d="100"/>
          <a:sy n="90" d="100"/>
        </p:scale>
        <p:origin x="23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C5F28-7B7D-1241-8216-73E94C70E8D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43A9B-9988-9A44-8B33-3266253BDE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7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243A9B-9988-9A44-8B33-3266253BDE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99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22579-BC09-8241-8637-7EC702E17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2422E-FBA7-C54A-A5E4-9391C2E2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7DD95-EE0D-124A-B493-0AB18FD1B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3C5BA-BCE4-AF4B-8B17-8A99804C2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06E07-C697-8D44-84E9-9678800A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3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F7D1-102A-2049-986C-ECD4DC393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79A7EE-E7BA-B84D-A0FA-2F4F594D3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413EB-0A38-1643-B517-76C7C508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2719B-F820-734C-964C-6415C8522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2D2A5-8606-5E45-8122-4CF828548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22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F88C4-F0C2-BE4D-A289-8421BA0B0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573B7-E1BF-4542-B22F-00CD06264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B8877-016F-1D4C-810C-6FAD4A119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631C6-EA52-054B-B769-7C9F5F16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918C7-B87C-774D-909B-BE419296E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3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7A9E6-506F-5748-8662-30BEDB9B6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1BF77-4D43-8042-BDB5-7AEBE988E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23C2F-3991-BE48-B6C8-F21E1BDF6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4F30D-49CF-E640-AC00-594CBD423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ED011-4813-4840-8FF5-3EA4BB48C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688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5043B-4128-654C-A169-A5177A473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427AE-77A4-EA46-A22A-76C88AAD4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FF8F8-1E35-EA44-BF28-0B855CEA3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86A84-4161-BC4D-B9EC-9A70EFB51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E6EBD-C7A3-914E-9935-FD7706284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9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805EF-AF97-F444-B41A-218B6FFC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4B054-FE7A-8544-AD5B-AD2D52D1E1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617F2-6833-1449-8FF4-7EF280C2E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71C2D-4A82-0C47-9FA6-61FB3EA33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45879-529A-FA47-8451-BDABBB9CE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BB170-0093-AD4B-AF72-2AC2A1A88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1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5392-4616-DB45-82EA-A1DCF1EA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7C659-C06C-E24A-922E-BA529B858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84F5C-39E6-0F4D-BA44-276F88258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0E2D12-D901-D644-B109-54A4DE5AE4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FD5B37-E756-0F40-B4AE-EB97E11D4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8CDEEA-25F3-2F4C-996C-D28FC3CB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B03F44-D182-7F4E-9754-7E49C37FD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EBE787-0847-8F4C-A841-CB919FDF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1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0AE5-12DF-BC4C-A04B-FE1564E7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D39FCB-EC93-A64B-849F-BB0C70E67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0143-510A-AD47-A089-241E12C6B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853DA7-5420-2C4F-8CC2-720C33DA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246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A8167F-0A83-1249-8338-2B6CBC40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6BA75-A02A-7442-AA7B-D97B13270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FC3C4-7169-2442-AF87-4B553A98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50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3509-AA6F-9E43-9765-DC45DF3A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80361-0728-C34F-A5EB-7E4283050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58BE55-0E44-8C4C-BE07-6FFCBB052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85882-E8CA-114E-81F8-B1B582D52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4E4B8-3278-1A4A-8B81-39CF954C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76357-8E78-5C46-8093-39003DE44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78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B9C29-83B7-8F48-8CE8-2A363814A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1BB3DB-8F09-2744-99B9-B28DE5EB18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BC1FC-1BF5-BC48-89F0-5835D53D0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1AFB6-2D8F-3348-9D82-C3102FC2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BA0EC-5C3F-5142-8E40-595459FCA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A148BC-B8E4-9B4B-B823-435CB8DE1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25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6F8B9-7DB8-F541-8D2C-46819356F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352B1-374C-A941-87DF-EA09A76D5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98A45-4054-4842-98BE-B09DF0E6D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8674D-7AE9-E042-B815-8E44BBAA226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DBFA2-DA81-AD4F-A76C-F44D32871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8A547-B80E-C544-B7F8-5AF0BB134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A7C5E-A1B8-5343-8653-F59E77A7B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12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4AA67-3125-644C-B79F-E4B1C77BA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400" dirty="0"/>
          </a:p>
        </p:txBody>
      </p:sp>
      <p:sp>
        <p:nvSpPr>
          <p:cNvPr id="68" name="Content Placeholder 67">
            <a:extLst>
              <a:ext uri="{FF2B5EF4-FFF2-40B4-BE49-F238E27FC236}">
                <a16:creationId xmlns:a16="http://schemas.microsoft.com/office/drawing/2014/main" id="{7772D599-100C-42B4-A64F-160A65710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sz="1800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E93EB06F-5D73-EC40-84E5-91AA2810E812}"/>
              </a:ext>
            </a:extLst>
          </p:cNvPr>
          <p:cNvSpPr/>
          <p:nvPr/>
        </p:nvSpPr>
        <p:spPr>
          <a:xfrm>
            <a:off x="195684" y="300038"/>
            <a:ext cx="4662066" cy="63293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As we could see from the right pie chart, </a:t>
            </a:r>
            <a:r>
              <a:rPr lang="en-US" sz="2800" b="1" dirty="0"/>
              <a:t>Beijing</a:t>
            </a:r>
            <a:r>
              <a:rPr lang="en-US" sz="2800" dirty="0"/>
              <a:t> has the majority number of stores of </a:t>
            </a:r>
            <a:r>
              <a:rPr lang="en-US" sz="2800" dirty="0" err="1"/>
              <a:t>Wumart</a:t>
            </a:r>
            <a:r>
              <a:rPr lang="en-US" sz="2800" dirty="0"/>
              <a:t>.</a:t>
            </a:r>
          </a:p>
          <a:p>
            <a:pPr algn="ctr"/>
            <a:br>
              <a:rPr lang="en-US" sz="2800" dirty="0"/>
            </a:br>
            <a:r>
              <a:rPr lang="en-US" sz="2800" dirty="0"/>
              <a:t>This piece of information helps us to first focus on Beijing, and gain insights into the potential competition between </a:t>
            </a:r>
            <a:r>
              <a:rPr lang="en-US" sz="2800" dirty="0" err="1"/>
              <a:t>Wumart</a:t>
            </a:r>
            <a:r>
              <a:rPr lang="en-US" sz="2800" dirty="0"/>
              <a:t> and Metro China across the country.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Potential Competitions?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7C8082D-18BF-D24C-AB26-DF6296DCD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25" y="400050"/>
            <a:ext cx="7191376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584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9B83EF-1344-C845-BAA0-CADDD13BCC9A}"/>
              </a:ext>
            </a:extLst>
          </p:cNvPr>
          <p:cNvSpPr/>
          <p:nvPr/>
        </p:nvSpPr>
        <p:spPr>
          <a:xfrm>
            <a:off x="-171450" y="-8016"/>
            <a:ext cx="1217695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locations of Metro and </a:t>
            </a:r>
            <a:r>
              <a:rPr lang="en-US" sz="4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Wumart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stores in Beijing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0F61CB6-EB02-6D48-808B-6BCFD876C142}"/>
              </a:ext>
            </a:extLst>
          </p:cNvPr>
          <p:cNvSpPr/>
          <p:nvPr/>
        </p:nvSpPr>
        <p:spPr>
          <a:xfrm>
            <a:off x="436628" y="983429"/>
            <a:ext cx="4573528" cy="54647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We could see that the number of Metro stores (# = 4) are far less and the locations are sparser than </a:t>
            </a:r>
            <a:r>
              <a:rPr lang="en-US" sz="2500" dirty="0" err="1"/>
              <a:t>Wumart</a:t>
            </a:r>
            <a:r>
              <a:rPr lang="en-US" sz="2500" dirty="0"/>
              <a:t>( # &gt; 100).  This could leave us an impression that there isn’t much potential competition.</a:t>
            </a:r>
          </a:p>
          <a:p>
            <a:pPr algn="ctr"/>
            <a:endParaRPr lang="en-US" sz="2500" dirty="0"/>
          </a:p>
          <a:p>
            <a:pPr algn="ctr"/>
            <a:r>
              <a:rPr lang="en-US" sz="2500" dirty="0"/>
              <a:t>However, if we dig deep into calculating the relative distance between each pair, there are some pairs we do need to worry about.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4CB0B55-35B5-FA4D-9C11-6784C10C5F29}"/>
              </a:ext>
            </a:extLst>
          </p:cNvPr>
          <p:cNvGrpSpPr/>
          <p:nvPr/>
        </p:nvGrpSpPr>
        <p:grpSpPr>
          <a:xfrm>
            <a:off x="5326952" y="1215384"/>
            <a:ext cx="6060186" cy="5000843"/>
            <a:chOff x="1949037" y="295035"/>
            <a:chExt cx="6203446" cy="6035596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0AB1C0F-7568-7542-BD93-0B71EEBCA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49037" y="295035"/>
              <a:ext cx="6203446" cy="6035596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B28484E-3FA7-9D42-B5B3-42FFAE0AB865}"/>
                </a:ext>
              </a:extLst>
            </p:cNvPr>
            <p:cNvGrpSpPr/>
            <p:nvPr/>
          </p:nvGrpSpPr>
          <p:grpSpPr>
            <a:xfrm>
              <a:off x="2183597" y="3809979"/>
              <a:ext cx="2005443" cy="2226103"/>
              <a:chOff x="10597266" y="1767455"/>
              <a:chExt cx="2005443" cy="2226103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E088A12-9360-0F49-AE2A-1C337C66EE61}"/>
                  </a:ext>
                </a:extLst>
              </p:cNvPr>
              <p:cNvGrpSpPr/>
              <p:nvPr/>
            </p:nvGrpSpPr>
            <p:grpSpPr>
              <a:xfrm>
                <a:off x="10597266" y="1767455"/>
                <a:ext cx="2005443" cy="2226103"/>
                <a:chOff x="9754304" y="717264"/>
                <a:chExt cx="2005443" cy="2226103"/>
              </a:xfrm>
            </p:grpSpPr>
            <p:sp>
              <p:nvSpPr>
                <p:cNvPr id="6" name="Rounded Rectangle 5">
                  <a:extLst>
                    <a:ext uri="{FF2B5EF4-FFF2-40B4-BE49-F238E27FC236}">
                      <a16:creationId xmlns:a16="http://schemas.microsoft.com/office/drawing/2014/main" id="{96945BA8-5124-4342-AD52-383E9DCC17CF}"/>
                    </a:ext>
                  </a:extLst>
                </p:cNvPr>
                <p:cNvSpPr/>
                <p:nvPr/>
              </p:nvSpPr>
              <p:spPr>
                <a:xfrm>
                  <a:off x="9754304" y="717264"/>
                  <a:ext cx="2005443" cy="2226103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A710BDA5-BAE9-B94C-AEB9-07264D9229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artisticTexturizer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927420" y="1037164"/>
                  <a:ext cx="473173" cy="720727"/>
                </a:xfrm>
                <a:prstGeom prst="rect">
                  <a:avLst/>
                </a:prstGeom>
              </p:spPr>
            </p:pic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D89F15B7-3A5F-0C4A-A642-CBF0C2E1F781}"/>
                    </a:ext>
                  </a:extLst>
                </p:cNvPr>
                <p:cNvSpPr/>
                <p:nvPr/>
              </p:nvSpPr>
              <p:spPr>
                <a:xfrm>
                  <a:off x="10487326" y="1123804"/>
                  <a:ext cx="1000081" cy="477054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sz="2500" b="0" cap="none" spc="0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Metro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40317999-9AE3-B044-BCDA-E467BB7A4294}"/>
                    </a:ext>
                  </a:extLst>
                </p:cNvPr>
                <p:cNvSpPr/>
                <p:nvPr/>
              </p:nvSpPr>
              <p:spPr>
                <a:xfrm>
                  <a:off x="10303080" y="2308744"/>
                  <a:ext cx="1217513" cy="400110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sz="2000" b="0" cap="none" spc="0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   </a:t>
                  </a:r>
                  <a:r>
                    <a:rPr lang="en-US" sz="2000" b="0" cap="none" spc="0" dirty="0" err="1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Wumart</a:t>
                  </a:r>
                  <a:endParaRPr lang="en-US" sz="2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BEA2C41D-FEE7-9748-B5D6-995782FF9E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70382" y="3312833"/>
                <a:ext cx="424160" cy="404432"/>
              </a:xfrm>
              <a:prstGeom prst="rect">
                <a:avLst/>
              </a:prstGeom>
              <a:effectLst/>
            </p:spPr>
          </p:pic>
        </p:grpSp>
      </p:grpSp>
    </p:spTree>
    <p:extLst>
      <p:ext uri="{BB962C8B-B14F-4D97-AF65-F5344CB8AC3E}">
        <p14:creationId xmlns:p14="http://schemas.microsoft.com/office/powerpoint/2010/main" val="175641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7F14D4B-10AB-F448-8806-E714564B2538}"/>
              </a:ext>
            </a:extLst>
          </p:cNvPr>
          <p:cNvGrpSpPr/>
          <p:nvPr/>
        </p:nvGrpSpPr>
        <p:grpSpPr>
          <a:xfrm>
            <a:off x="6692596" y="1569654"/>
            <a:ext cx="5062776" cy="4878529"/>
            <a:chOff x="6452273" y="857250"/>
            <a:chExt cx="5062776" cy="487852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29C8B57-AE88-504F-946D-26F6C83BE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52273" y="857250"/>
              <a:ext cx="5062776" cy="4878529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BBA1C69-B194-4D4B-920E-06B9D8B8C172}"/>
                </a:ext>
              </a:extLst>
            </p:cNvPr>
            <p:cNvGrpSpPr/>
            <p:nvPr/>
          </p:nvGrpSpPr>
          <p:grpSpPr>
            <a:xfrm>
              <a:off x="6688536" y="3245855"/>
              <a:ext cx="1733103" cy="2233370"/>
              <a:chOff x="3045224" y="4395931"/>
              <a:chExt cx="1733103" cy="223337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3FA943A5-AB0C-C749-8949-0EBDAC3AAAE7}"/>
                  </a:ext>
                </a:extLst>
              </p:cNvPr>
              <p:cNvSpPr/>
              <p:nvPr/>
            </p:nvSpPr>
            <p:spPr>
              <a:xfrm>
                <a:off x="3045224" y="4395931"/>
                <a:ext cx="1733103" cy="2233370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FCEE6BC-6DAA-0D48-8989-FA6FC799BD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artisticTexturizer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3177165" y="4791889"/>
                <a:ext cx="473173" cy="720727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A516B84-A8CA-2542-BBC2-497C725E740B}"/>
                  </a:ext>
                </a:extLst>
              </p:cNvPr>
              <p:cNvSpPr/>
              <p:nvPr/>
            </p:nvSpPr>
            <p:spPr>
              <a:xfrm>
                <a:off x="3737071" y="4878529"/>
                <a:ext cx="1000081" cy="47705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5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Metro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7DEF33F-8707-B549-803A-734CCC474DDA}"/>
                  </a:ext>
                </a:extLst>
              </p:cNvPr>
              <p:cNvSpPr/>
              <p:nvPr/>
            </p:nvSpPr>
            <p:spPr>
              <a:xfrm>
                <a:off x="3552825" y="6063469"/>
                <a:ext cx="1217513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</a:t>
                </a:r>
                <a:r>
                  <a:rPr lang="en-US" sz="2000" b="0" cap="none" spc="0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Wumart</a:t>
                </a:r>
                <a:endParaRPr lang="en-US" sz="2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B1F8E11-C073-D842-9C48-A620FF11A6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7165" y="6017367"/>
                <a:ext cx="424160" cy="404432"/>
              </a:xfrm>
              <a:prstGeom prst="rect">
                <a:avLst/>
              </a:prstGeom>
              <a:effectLst/>
            </p:spPr>
          </p:pic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5947016-1FDE-9E44-8309-E31C7F4B6D65}"/>
              </a:ext>
            </a:extLst>
          </p:cNvPr>
          <p:cNvSpPr/>
          <p:nvPr/>
        </p:nvSpPr>
        <p:spPr>
          <a:xfrm>
            <a:off x="-171450" y="93430"/>
            <a:ext cx="1217695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locations of Metro and </a:t>
            </a:r>
            <a:r>
              <a:rPr lang="en-US" sz="4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Wumart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who are &lt;3 km away from each other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F1DD05-91A2-9040-9A79-0D45DEF74A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66" y="1357741"/>
            <a:ext cx="5689600" cy="386080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DF75BC8-A456-E64E-A7ED-B1828B23C617}"/>
              </a:ext>
            </a:extLst>
          </p:cNvPr>
          <p:cNvSpPr/>
          <p:nvPr/>
        </p:nvSpPr>
        <p:spPr>
          <a:xfrm>
            <a:off x="50373" y="5074944"/>
            <a:ext cx="6454393" cy="15311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Here is the list of potential competitive stores( left col = Metro, right col = </a:t>
            </a:r>
            <a:r>
              <a:rPr lang="en-US" sz="2500" dirty="0" err="1"/>
              <a:t>Wumart</a:t>
            </a:r>
            <a:r>
              <a:rPr lang="en-US" sz="2500" dirty="0"/>
              <a:t>), which should probably be put under consideration.</a:t>
            </a:r>
          </a:p>
        </p:txBody>
      </p:sp>
    </p:spTree>
    <p:extLst>
      <p:ext uri="{BB962C8B-B14F-4D97-AF65-F5344CB8AC3E}">
        <p14:creationId xmlns:p14="http://schemas.microsoft.com/office/powerpoint/2010/main" val="1229423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177</Words>
  <Application>Microsoft Macintosh PowerPoint</Application>
  <PresentationFormat>Widescreen</PresentationFormat>
  <Paragraphs>15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Qing Deng</dc:creator>
  <cp:lastModifiedBy>Qing Deng</cp:lastModifiedBy>
  <cp:revision>3</cp:revision>
  <dcterms:created xsi:type="dcterms:W3CDTF">2019-12-22T05:31:24Z</dcterms:created>
  <dcterms:modified xsi:type="dcterms:W3CDTF">2019-12-22T05:42:45Z</dcterms:modified>
</cp:coreProperties>
</file>